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21"/>
  </p:notesMasterIdLst>
  <p:sldIdLst>
    <p:sldId id="256" r:id="rId2"/>
    <p:sldId id="264" r:id="rId3"/>
    <p:sldId id="257" r:id="rId4"/>
    <p:sldId id="258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3" r:id="rId14"/>
    <p:sldId id="274" r:id="rId15"/>
    <p:sldId id="275" r:id="rId16"/>
    <p:sldId id="278" r:id="rId17"/>
    <p:sldId id="277" r:id="rId18"/>
    <p:sldId id="259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 s motivem 1 – zvýraznění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řední sty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řední styl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gif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75175-D19A-4A64-90EF-C43D317A42EC}" type="datetimeFigureOut">
              <a:rPr lang="cs-CZ" smtClean="0"/>
              <a:t>15.01.2023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103DD-F332-47CC-917E-7D135BB527F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50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cs-CZ" dirty="0"/>
              <a:t>Nevýhody </a:t>
            </a:r>
            <a:r>
              <a:rPr lang="cs-CZ" dirty="0" err="1"/>
              <a:t>avi</a:t>
            </a:r>
            <a:r>
              <a:rPr lang="cs-CZ" dirty="0"/>
              <a:t>:    </a:t>
            </a: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Velikost souboru je velmi velká.      AVI zabírá spoustu místa kvůli velké velikosti souboru.      Nejedná se o doporučení pro sdílení videa.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R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923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Nedají se stáhnout zdrojové kódy ani Microsoft nespecifikoval, jak je tento formát </a:t>
            </a:r>
            <a:r>
              <a:rPr lang="cs-CZ" dirty="0" err="1"/>
              <a:t>kodovaný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66369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Datový tok = </a:t>
            </a:r>
            <a:r>
              <a:rPr lang="cs-CZ" b="0" i="0" dirty="0" err="1">
                <a:solidFill>
                  <a:srgbClr val="656565"/>
                </a:solidFill>
                <a:effectLst/>
                <a:latin typeface="Roboto" panose="02000000000000000000" pitchFamily="2" charset="0"/>
              </a:rPr>
              <a:t>Bitrate</a:t>
            </a:r>
            <a:r>
              <a:rPr lang="cs-CZ" b="0" i="0" dirty="0">
                <a:solidFill>
                  <a:srgbClr val="656565"/>
                </a:solidFill>
                <a:effectLst/>
                <a:latin typeface="Roboto" panose="02000000000000000000" pitchFamily="2" charset="0"/>
              </a:rPr>
              <a:t> = počet bitů, které jsou přenášeny nebo zpracovávány za sekundu. 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286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Rastr = pixel</a:t>
            </a:r>
          </a:p>
          <a:p>
            <a:r>
              <a:rPr lang="cs-CZ" dirty="0"/>
              <a:t>Má pouze 256 ( 8 bitů ) </a:t>
            </a:r>
          </a:p>
          <a:p>
            <a:r>
              <a:rPr lang="cs-CZ" dirty="0"/>
              <a:t>Použít bezeztrátovou kompresi</a:t>
            </a:r>
          </a:p>
          <a:p>
            <a:r>
              <a:rPr lang="cs-CZ" dirty="0"/>
              <a:t>Stephen zemřel na covid v 74 letech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84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BSD Licence je nejsvobodnější, jelikož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vyžaduje pouze uvedení autora a informace o licenci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2214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Xiph.org je nezisková organizace. Cílem je vytvořit a podpořit software, který bude zdarma.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5421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389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První vydání </a:t>
            </a:r>
            <a:r>
              <a:rPr lang="cs-CZ" dirty="0" err="1"/>
              <a:t>konqueroru</a:t>
            </a:r>
            <a:r>
              <a:rPr lang="cs-CZ" dirty="0"/>
              <a:t> bylo v roce 1996, ale používá a updatuje se dodnes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51312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DRM = Správa digitálních práv se 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Využívá  na ochranu autorských práv a uplatňuje se u uměleckých produktů v elektronické podobě. Do této kategorie tak spadají hudební nahrávky, filmy, knihy, jiná umělecká díla a také počítačové hry</a:t>
            </a:r>
          </a:p>
          <a:p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Dolby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cs-CZ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atmos</a:t>
            </a:r>
            <a:r>
              <a:rPr lang="cs-CZ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prostorový zvuk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31248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BD-ROM = Blue-</a:t>
            </a:r>
            <a:r>
              <a:rPr lang="cs-CZ" dirty="0" err="1"/>
              <a:t>ray</a:t>
            </a:r>
            <a:endParaRPr lang="cs-CZ" dirty="0"/>
          </a:p>
          <a:p>
            <a:r>
              <a:rPr lang="cs-CZ" dirty="0"/>
              <a:t>HD DVD-ROM = optický disk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33086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.</a:t>
            </a:r>
            <a:r>
              <a:rPr lang="cs-CZ" dirty="0" err="1"/>
              <a:t>mkv</a:t>
            </a:r>
            <a:r>
              <a:rPr lang="cs-CZ" dirty="0"/>
              <a:t>, .</a:t>
            </a:r>
            <a:r>
              <a:rPr lang="cs-CZ" dirty="0" err="1"/>
              <a:t>mka</a:t>
            </a:r>
            <a:endParaRPr lang="cs-CZ" dirty="0"/>
          </a:p>
          <a:p>
            <a:r>
              <a:rPr lang="cs-CZ" dirty="0"/>
              <a:t>HDTV (poměr 16:9)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1416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8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645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2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54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0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5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4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8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71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cs.wikipedia.org/wiki/Konqueror" TargetMode="External"/><Relationship Id="rId3" Type="http://schemas.openxmlformats.org/officeDocument/2006/relationships/hyperlink" Target="https://cs.wikipedia.org/wiki/Form&#225;t_video_souboru" TargetMode="External"/><Relationship Id="rId7" Type="http://schemas.openxmlformats.org/officeDocument/2006/relationships/hyperlink" Target="https://www.streamingmedia.com/Articles/ReadArticle.aspx?ArticleID=74735" TargetMode="External"/><Relationship Id="rId2" Type="http://schemas.openxmlformats.org/officeDocument/2006/relationships/hyperlink" Target="https://www.bluraycopys.com/cs/video/avi-vs-mp4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fewire.com/f4v-file-2621203" TargetMode="External"/><Relationship Id="rId5" Type="http://schemas.openxmlformats.org/officeDocument/2006/relationships/hyperlink" Target="https://cs.wikipedia.org/wiki/WebM" TargetMode="External"/><Relationship Id="rId4" Type="http://schemas.openxmlformats.org/officeDocument/2006/relationships/hyperlink" Target="https://cs.wikipedia.org/wiki/GI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rephonsays.com/m4v-and-vs-mp4-and-vs-mkv-2425" TargetMode="External"/><Relationship Id="rId2" Type="http://schemas.openxmlformats.org/officeDocument/2006/relationships/hyperlink" Target="https://cs.wikipedia.org/wiki/Multiple-image_Network_Graphi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.wikipedia.org/wiki/MPEG-1" TargetMode="External"/><Relationship Id="rId5" Type="http://schemas.openxmlformats.org/officeDocument/2006/relationships/hyperlink" Target="https://cs.wikipedia.org/wiki/Windows_Media_Video" TargetMode="External"/><Relationship Id="rId4" Type="http://schemas.openxmlformats.org/officeDocument/2006/relationships/hyperlink" Target="https://cs.wikipedia.org/wiki/Dirac_(kompresn%C3%AD_form%C3%A1t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5.xml"/><Relationship Id="rId3" Type="http://schemas.openxmlformats.org/officeDocument/2006/relationships/slide" Target="slide10.xml"/><Relationship Id="rId7" Type="http://schemas.openxmlformats.org/officeDocument/2006/relationships/slide" Target="slide12.xml"/><Relationship Id="rId12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slide" Target="slide14.xml"/><Relationship Id="rId5" Type="http://schemas.openxmlformats.org/officeDocument/2006/relationships/slide" Target="slide11.xml"/><Relationship Id="rId15" Type="http://schemas.openxmlformats.org/officeDocument/2006/relationships/slide" Target="slide16.xml"/><Relationship Id="rId10" Type="http://schemas.openxmlformats.org/officeDocument/2006/relationships/slide" Target="slide7.xml"/><Relationship Id="rId4" Type="http://schemas.openxmlformats.org/officeDocument/2006/relationships/slide" Target="slide4.xml"/><Relationship Id="rId9" Type="http://schemas.openxmlformats.org/officeDocument/2006/relationships/slide" Target="slide13.xml"/><Relationship Id="rId14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it/icona-casa-1289758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it/icona-casa-1289758/" TargetMode="Externa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it/icona-casa-1289758/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slide" Target="slide2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it/icona-casa-1289758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Formáty videí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EFF542-AA42-FBEC-3D1A-D457C8802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21500"/>
            <a:ext cx="3161406" cy="335394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Dominik Knápek i11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7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879544-0D52-7D83-D5BE-DCF7A7C9A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M4V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FC55E6-7CE0-7BE7-F1C1-4D094889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to téměř identický formát jako MP4, akorát je produkovaný společností Apple, aby zabránila šíření svých produktů díky licenci DRM </a:t>
            </a:r>
          </a:p>
          <a:p>
            <a:r>
              <a:rPr lang="cs-CZ" dirty="0"/>
              <a:t>Používá se hlavně na iTunes, ale dříve se používal i v PSP nebo iPodu</a:t>
            </a:r>
          </a:p>
          <a:p>
            <a:r>
              <a:rPr lang="cs-CZ" dirty="0"/>
              <a:t>M4V podporuje zvuk </a:t>
            </a:r>
            <a:r>
              <a:rPr lang="cs-CZ" dirty="0" err="1"/>
              <a:t>Dolby</a:t>
            </a:r>
            <a:r>
              <a:rPr lang="cs-CZ" dirty="0"/>
              <a:t>, zatímco MP4 nikoliv</a:t>
            </a:r>
          </a:p>
          <a:p>
            <a:endParaRPr lang="cs-CZ" dirty="0"/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EFB74634-C82B-C910-709A-6B4D3556BF9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1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112728D-53D5-8031-2EEE-ACDE0E2A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Windows Media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54040A-2281-995B-9653-73ED1FBE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Vytvořen v roce 2003 společností Microsoft</a:t>
            </a:r>
          </a:p>
          <a:p>
            <a:r>
              <a:rPr lang="cs-CZ" dirty="0"/>
              <a:t>Jeden ze tří povinných video formátů pro BD-ROM a HD DVD-ROM</a:t>
            </a:r>
          </a:p>
          <a:p>
            <a:r>
              <a:rPr lang="cs-CZ" dirty="0"/>
              <a:t>Původně byl navržen pro </a:t>
            </a:r>
            <a:r>
              <a:rPr lang="cs-CZ" dirty="0" err="1"/>
              <a:t>streamingové</a:t>
            </a:r>
            <a:r>
              <a:rPr lang="cs-CZ" dirty="0"/>
              <a:t> aplikace jako konkurence pro již zavedený </a:t>
            </a:r>
            <a:r>
              <a:rPr lang="cs-CZ" dirty="0" err="1"/>
              <a:t>RealVideo</a:t>
            </a:r>
            <a:endParaRPr lang="cs-CZ" dirty="0"/>
          </a:p>
          <a:p>
            <a:r>
              <a:rPr lang="cs-CZ" dirty="0"/>
              <a:t>Mezi přehrávače patří například Windows media </a:t>
            </a:r>
            <a:r>
              <a:rPr lang="cs-CZ" dirty="0" err="1"/>
              <a:t>Player</a:t>
            </a:r>
            <a:r>
              <a:rPr lang="cs-CZ" dirty="0"/>
              <a:t>, </a:t>
            </a:r>
            <a:r>
              <a:rPr lang="cs-CZ" dirty="0" err="1"/>
              <a:t>PowerDVD</a:t>
            </a:r>
            <a:r>
              <a:rPr lang="cs-CZ" dirty="0"/>
              <a:t>, </a:t>
            </a:r>
            <a:r>
              <a:rPr lang="cs-CZ" dirty="0" err="1"/>
              <a:t>RealPlayer</a:t>
            </a:r>
            <a:r>
              <a:rPr lang="cs-CZ" dirty="0"/>
              <a:t>,…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541A2605-803D-2FE5-706E-6F66E53C98A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5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89154F-688E-415F-9608-41FAD85CD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cs-CZ"/>
              <a:t>Dirac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6E48E7-F6E7-DD53-56DA-D25AC75B8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5965394" cy="4196185"/>
          </a:xfrm>
        </p:spPr>
        <p:txBody>
          <a:bodyPr>
            <a:normAutofit/>
          </a:bodyPr>
          <a:lstStyle/>
          <a:p>
            <a:r>
              <a:rPr lang="cs-CZ"/>
              <a:t>Ztrátový formát (dokáže být i bezeztrátový) obrazových dat </a:t>
            </a:r>
          </a:p>
          <a:p>
            <a:r>
              <a:rPr lang="cs-CZ"/>
              <a:t>Pojmenován po britském vědci Paulu Diracovi</a:t>
            </a:r>
          </a:p>
          <a:p>
            <a:r>
              <a:rPr lang="cs-CZ"/>
              <a:t>Může pracovat s nízkým rozlišením (176x144 pixelů) až po vyšší rozlišení (např. 1920x1080)</a:t>
            </a:r>
          </a:p>
          <a:p>
            <a:r>
              <a:rPr lang="cs-CZ"/>
              <a:t>Byl představen společností BBC v roce 2004.</a:t>
            </a:r>
          </a:p>
          <a:p>
            <a:r>
              <a:rPr lang="cs-CZ"/>
              <a:t>Další vývoj bude pouze optimalizace a oprava chyb</a:t>
            </a:r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4B86F2-8721-1868-52B8-A901FD16E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18852" y="2052213"/>
            <a:ext cx="2840494" cy="419618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ázek 3">
            <a:hlinkClick r:id="" action="ppaction://noaction"/>
            <a:extLst>
              <a:ext uri="{FF2B5EF4-FFF2-40B4-BE49-F238E27FC236}">
                <a16:creationId xmlns:a16="http://schemas.microsoft.com/office/drawing/2014/main" id="{41AB1251-31CA-6BD9-DE8F-9DBDAAD39DE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3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1B8C4D-3805-B123-9929-E8E49ADC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Matroska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3FD3C25-4020-79E5-C386-8ABD2162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Svobodný otevřený formát</a:t>
            </a:r>
          </a:p>
          <a:p>
            <a:r>
              <a:rPr lang="cs-CZ" dirty="0"/>
              <a:t>Používá se v nekomerční sféře pro archivaci videa, ale taky pro nelegální sdílení filmů, kvůli rozlišení HDTV</a:t>
            </a:r>
          </a:p>
          <a:p>
            <a:r>
              <a:rPr lang="cs-CZ" dirty="0"/>
              <a:t> Vyvíjen od roku 2002 tvůrcem Matroska.org</a:t>
            </a:r>
          </a:p>
          <a:p>
            <a:r>
              <a:rPr lang="cs-CZ" dirty="0"/>
              <a:t>Mezi některé firmy, které podporují </a:t>
            </a:r>
            <a:r>
              <a:rPr lang="cs-CZ" dirty="0" err="1"/>
              <a:t>matrosku</a:t>
            </a:r>
            <a:r>
              <a:rPr lang="cs-CZ" dirty="0"/>
              <a:t> jsou: LG, Samsung</a:t>
            </a:r>
          </a:p>
          <a:p>
            <a:r>
              <a:rPr lang="cs-CZ" dirty="0"/>
              <a:t>Mezi nejznámější softwary, které podporují </a:t>
            </a:r>
            <a:r>
              <a:rPr lang="cs-CZ" dirty="0" err="1"/>
              <a:t>matrosku</a:t>
            </a:r>
            <a:r>
              <a:rPr lang="cs-CZ" dirty="0"/>
              <a:t>, jsou: VLC Media </a:t>
            </a:r>
            <a:r>
              <a:rPr lang="cs-CZ" dirty="0" err="1"/>
              <a:t>Player</a:t>
            </a:r>
            <a:r>
              <a:rPr lang="cs-CZ" dirty="0"/>
              <a:t>, přehrávač Windows, GNOME </a:t>
            </a:r>
            <a:r>
              <a:rPr lang="cs-CZ" dirty="0" err="1"/>
              <a:t>videos</a:t>
            </a:r>
            <a:r>
              <a:rPr lang="cs-CZ" dirty="0"/>
              <a:t> a mnoho dalšího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C2961578-B61D-6DFE-D547-671A7A0BE5F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3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46CE0A-2765-A848-A1B3-B5941F31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MPEG-1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382616-1D55-B19F-DCF9-4478F86AE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Vytvořen v roce 1991</a:t>
            </a:r>
          </a:p>
          <a:p>
            <a:r>
              <a:rPr lang="cs-CZ" dirty="0"/>
              <a:t>Maximální datový tok 1,5 </a:t>
            </a:r>
            <a:r>
              <a:rPr lang="cs-CZ" dirty="0" err="1"/>
              <a:t>mb/s</a:t>
            </a:r>
            <a:endParaRPr lang="cs-CZ" dirty="0"/>
          </a:p>
          <a:p>
            <a:r>
              <a:rPr lang="cs-CZ" dirty="0"/>
              <a:t>Je to ztrátová komprese videa a audia</a:t>
            </a:r>
          </a:p>
          <a:p>
            <a:r>
              <a:rPr lang="cs-CZ" dirty="0"/>
              <a:t>Nejvíce používaný, ale zároveň extrémně zastaralý</a:t>
            </a:r>
          </a:p>
          <a:p>
            <a:r>
              <a:rPr lang="cs-CZ" dirty="0"/>
              <a:t>Standartně určen pro CD</a:t>
            </a:r>
          </a:p>
          <a:p>
            <a:r>
              <a:rPr lang="cs-CZ" dirty="0"/>
              <a:t>Obsahuje zvukový formát MPEG-1 </a:t>
            </a:r>
            <a:r>
              <a:rPr lang="cs-CZ" dirty="0" err="1"/>
              <a:t>Layer</a:t>
            </a:r>
            <a:r>
              <a:rPr lang="cs-CZ" dirty="0"/>
              <a:t> 3 (MP3)</a:t>
            </a:r>
          </a:p>
        </p:txBody>
      </p:sp>
      <p:pic>
        <p:nvPicPr>
          <p:cNvPr id="4" name="Obrázek 3">
            <a:hlinkClick r:id="rId2" action="ppaction://hlinksldjump"/>
            <a:extLst>
              <a:ext uri="{FF2B5EF4-FFF2-40B4-BE49-F238E27FC236}">
                <a16:creationId xmlns:a16="http://schemas.microsoft.com/office/drawing/2014/main" id="{49C45E58-F6FE-8E2A-101A-E456FDB98A4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0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F4E9A6-3B92-5B16-5970-F44400D6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Advanced</a:t>
            </a:r>
            <a:r>
              <a:rPr lang="cs-CZ" dirty="0"/>
              <a:t> Systems </a:t>
            </a:r>
            <a:r>
              <a:rPr lang="cs-CZ" dirty="0" err="1"/>
              <a:t>Format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AE3178A-CB7F-1BAE-CF90-8DE1C7B2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Formát určený pro digitální audio/video</a:t>
            </a:r>
          </a:p>
          <a:p>
            <a:r>
              <a:rPr lang="cs-CZ" dirty="0"/>
              <a:t>Stream medií od společnosti Microsoft</a:t>
            </a:r>
          </a:p>
          <a:p>
            <a:r>
              <a:rPr lang="cs-CZ" dirty="0"/>
              <a:t>Funguje podobně jako .</a:t>
            </a:r>
            <a:r>
              <a:rPr lang="cs-CZ" dirty="0" err="1"/>
              <a:t>avi</a:t>
            </a:r>
            <a:endParaRPr lang="cs-CZ" dirty="0"/>
          </a:p>
          <a:p>
            <a:r>
              <a:rPr lang="cs-CZ" dirty="0"/>
              <a:t>Není kompatibilní s open source licencí</a:t>
            </a:r>
          </a:p>
          <a:p>
            <a:r>
              <a:rPr lang="cs-CZ" dirty="0"/>
              <a:t>Je součástí Media </a:t>
            </a:r>
            <a:r>
              <a:rPr lang="cs-CZ" dirty="0" err="1"/>
              <a:t>Foundation</a:t>
            </a:r>
            <a:r>
              <a:rPr lang="cs-CZ" dirty="0"/>
              <a:t> framework 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EC08F1C6-D83C-6F7A-63A9-60754297835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6B7E676-599B-60BA-03B7-3CF663214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VOB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36986C8-12BE-D389-33B0-BA83F55E9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Formát v DVD-Video</a:t>
            </a:r>
          </a:p>
          <a:p>
            <a:r>
              <a:rPr lang="cs-CZ" dirty="0"/>
              <a:t>Může obsahovat audio, video, titulky, menu či navigační obsah</a:t>
            </a:r>
          </a:p>
          <a:p>
            <a:r>
              <a:rPr lang="cs-CZ" dirty="0"/>
              <a:t>Založen na </a:t>
            </a:r>
            <a:r>
              <a:rPr lang="cs-CZ" dirty="0" err="1"/>
              <a:t>MPEGu</a:t>
            </a:r>
            <a:r>
              <a:rPr lang="cs-CZ" dirty="0"/>
              <a:t>, ale s dalšími omezeními na svém datovém toku </a:t>
            </a:r>
          </a:p>
          <a:p>
            <a:r>
              <a:rPr lang="cs-CZ" dirty="0"/>
              <a:t>Zatímco jsou všechny VOB podmnožinou </a:t>
            </a:r>
            <a:r>
              <a:rPr lang="cs-CZ" dirty="0" err="1"/>
              <a:t>MPEGu</a:t>
            </a:r>
            <a:r>
              <a:rPr lang="cs-CZ" dirty="0"/>
              <a:t>, ne všechny </a:t>
            </a:r>
            <a:r>
              <a:rPr lang="cs-CZ" dirty="0" err="1"/>
              <a:t>MPEGy</a:t>
            </a:r>
            <a:r>
              <a:rPr lang="cs-CZ" dirty="0"/>
              <a:t> jsou podmnožinou </a:t>
            </a:r>
            <a:r>
              <a:rPr lang="cs-CZ" dirty="0" err="1"/>
              <a:t>VOBu</a:t>
            </a:r>
            <a:endParaRPr lang="cs-CZ" dirty="0"/>
          </a:p>
          <a:p>
            <a:r>
              <a:rPr lang="cs-CZ" dirty="0"/>
              <a:t>Dokážou ho přehrát programy jako: VLC Media </a:t>
            </a:r>
            <a:r>
              <a:rPr lang="cs-CZ" dirty="0" err="1"/>
              <a:t>Player</a:t>
            </a:r>
            <a:r>
              <a:rPr lang="cs-CZ" dirty="0"/>
              <a:t>, </a:t>
            </a:r>
            <a:r>
              <a:rPr lang="cs-CZ" dirty="0" err="1"/>
              <a:t>MPlayer</a:t>
            </a:r>
            <a:r>
              <a:rPr lang="cs-CZ" dirty="0"/>
              <a:t>, Media </a:t>
            </a:r>
            <a:r>
              <a:rPr lang="cs-CZ" dirty="0" err="1"/>
              <a:t>Player</a:t>
            </a:r>
            <a:r>
              <a:rPr lang="cs-CZ" dirty="0"/>
              <a:t> </a:t>
            </a:r>
            <a:r>
              <a:rPr lang="cs-CZ" dirty="0" err="1"/>
              <a:t>Classic</a:t>
            </a:r>
            <a:r>
              <a:rPr lang="cs-CZ" dirty="0"/>
              <a:t>,.. </a:t>
            </a:r>
          </a:p>
          <a:p>
            <a:pPr marL="0" indent="0">
              <a:buNone/>
            </a:pPr>
            <a:endParaRPr lang="cs-CZ" dirty="0"/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10334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39473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2E8C7A-EB5E-B42D-F7B9-1F420F99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7074C7-8637-6800-99B3-58CF891E7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b="0" i="0" dirty="0" err="1">
                <a:effectLst/>
                <a:latin typeface="Open Sans" panose="020B0606030504020204" pitchFamily="34" charset="0"/>
              </a:rPr>
              <a:t>Jaký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je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rozdíl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mezi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video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formáty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AVI a MP4.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Bluraycopys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Czech republic: Blu-ray Masters, 2021 [cit. 2022-12-28].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https://www.bluraycopys.com/cs/video/avi-vs-mp4.html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cs-CZ" sz="1400" b="0" i="0" dirty="0">
                <a:effectLst/>
                <a:latin typeface="Open Sans" panose="020B0606030504020204" pitchFamily="34" charset="0"/>
              </a:rPr>
              <a:t>Formát video souboru.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2022-12-28]. Dostupné z: </a:t>
            </a:r>
            <a:r>
              <a:rPr lang="cs-CZ" sz="1400" b="0" i="1" dirty="0">
                <a:solidFill>
                  <a:srgbClr val="58C1BA"/>
                </a:solidFill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</a:t>
            </a:r>
            <a:r>
              <a:rPr lang="cs-CZ" sz="1400" b="0" i="1" dirty="0" err="1"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Formát_video_souboru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GIF. In: 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San Francisco (CA): Wikimedia Foundation, 2022 [cit. 2022-12-29].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https://cs.wikipedia.org/wiki/GIF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 err="1">
                <a:effectLst/>
                <a:latin typeface="Open Sans" panose="020B0606030504020204" pitchFamily="34" charset="0"/>
              </a:rPr>
              <a:t>WebM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San Francisco (CA): Wikimedia Foundation, 2022 [cit. 2022-12-30].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</a:t>
            </a:r>
            <a:r>
              <a:rPr lang="en-US" sz="14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https://cs.wikipedia.org/wiki/WebM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What Is an F4V File?.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America: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Dotdash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Meredith, 2022 [cit. 2023-01-01].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https://www.lifewire.com/f4v-file-2621203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</a:t>
            </a:r>
          </a:p>
          <a:p>
            <a:r>
              <a:rPr lang="en-US" sz="1400" b="0" i="0" dirty="0">
                <a:effectLst/>
                <a:latin typeface="Open Sans" panose="020B0606030504020204" pitchFamily="34" charset="0"/>
              </a:rPr>
              <a:t>What Is H.264?. In: </a:t>
            </a:r>
            <a:r>
              <a:rPr lang="en-US" sz="1400" b="0" i="1" dirty="0" err="1"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 [online]. ?: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Telestream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, ? [cit. 2023-01-01]. </a:t>
            </a:r>
            <a:r>
              <a:rPr lang="en-US" sz="14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1" dirty="0">
                <a:effectLst/>
                <a:latin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https://www.streamingmedia.com/Articles/ReadArticle.aspx?ArticleID=74735</a:t>
            </a:r>
            <a:endParaRPr lang="cs-CZ" sz="1400" i="1" dirty="0">
              <a:latin typeface="Open Sans" panose="020B0606030504020204" pitchFamily="34" charset="0"/>
            </a:endParaRPr>
          </a:p>
          <a:p>
            <a:r>
              <a:rPr lang="cs-CZ" sz="1400" b="0" i="0" dirty="0" err="1">
                <a:effectLst/>
                <a:latin typeface="Open Sans" panose="020B0606030504020204" pitchFamily="34" charset="0"/>
              </a:rPr>
              <a:t>Konqueror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2023-01-02]. Dostupné z: </a:t>
            </a:r>
            <a:r>
              <a:rPr lang="cs-CZ" sz="1400" b="0" i="1" dirty="0">
                <a:effectLst/>
                <a:latin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https://cs.wikipedia.org/wiki/Konqueror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69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5AD9BD-15EC-B202-639B-41D1D233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171F75-3287-E3B9-AC9C-A60A0B702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sz="1400" b="0" i="0" dirty="0" err="1">
                <a:effectLst/>
                <a:latin typeface="Open Sans" panose="020B0606030504020204" pitchFamily="34" charset="0"/>
              </a:rPr>
              <a:t>Multiple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-image Network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Graphics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2022 [cit. 2023-01-02]. Dostupné z</a:t>
            </a:r>
            <a:r>
              <a:rPr lang="cs-CZ" sz="14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cs-CZ" sz="1400" b="0" i="1" dirty="0">
                <a:effectLst/>
                <a:latin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https://cs.wikipedia.org/wiki/Multiple-image_Network_Graphics</a:t>
            </a:r>
            <a:endParaRPr lang="cs-CZ" sz="1400" b="0" i="1" dirty="0">
              <a:effectLst/>
              <a:latin typeface="Open Sans" panose="020B0606030504020204" pitchFamily="34" charset="0"/>
            </a:endParaRPr>
          </a:p>
          <a:p>
            <a:r>
              <a:rPr lang="cs-CZ" sz="1200" b="0" i="0" dirty="0">
                <a:effectLst/>
                <a:latin typeface="Open Sans" panose="020B0606030504020204" pitchFamily="34" charset="0"/>
              </a:rPr>
              <a:t>Rozdíl mezi M4V a MP4 a MKV. In: 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 [online]. Czech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republic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: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strephonsays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, 2022 [cit. 2023-01-02]. Dostupné z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: </a:t>
            </a:r>
            <a:r>
              <a:rPr lang="cs-CZ" sz="1200" b="0" i="1" dirty="0">
                <a:effectLst/>
                <a:latin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https://cs.strephonsays.com/m4v-and-vs-mp4-and-vs-mkv-2425</a:t>
            </a:r>
            <a:endParaRPr lang="cs-CZ" sz="1400" i="1" dirty="0">
              <a:latin typeface="Open Sans" panose="020B0606030504020204" pitchFamily="34" charset="0"/>
            </a:endParaRPr>
          </a:p>
          <a:p>
            <a:r>
              <a:rPr lang="cs-CZ" sz="1200" b="0" i="0" dirty="0" err="1">
                <a:effectLst/>
                <a:latin typeface="Open Sans" panose="020B0606030504020204" pitchFamily="34" charset="0"/>
              </a:rPr>
              <a:t>Dirac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 (kompresní formát). In: 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, 2023 [cit. 2023-01-15]. Dostupné z: </a:t>
            </a:r>
            <a:r>
              <a:rPr lang="cs-CZ" sz="1200" b="0" i="0" dirty="0">
                <a:solidFill>
                  <a:srgbClr val="58C1BA"/>
                </a:solidFill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https://cs.wikipedia.org/wiki/</a:t>
            </a:r>
            <a:r>
              <a:rPr lang="cs-CZ" sz="1200" b="0" i="0" dirty="0" err="1">
                <a:solidFill>
                  <a:srgbClr val="58C1BA"/>
                </a:solidFill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Dirac</a:t>
            </a:r>
            <a:r>
              <a:rPr lang="cs-CZ" sz="1200" b="0" i="0" dirty="0">
                <a:effectLst/>
                <a:latin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_(kompresn%C3%AD_form%C3%A1t)</a:t>
            </a:r>
            <a:endParaRPr lang="cs-CZ" sz="1200" b="0" i="0" dirty="0">
              <a:effectLst/>
              <a:latin typeface="Open Sans" panose="020B0606030504020204" pitchFamily="34" charset="0"/>
            </a:endParaRPr>
          </a:p>
          <a:p>
            <a:r>
              <a:rPr lang="cs-CZ" sz="1400" b="0" i="0" dirty="0">
                <a:effectLst/>
                <a:latin typeface="Open Sans" panose="020B0606030504020204" pitchFamily="34" charset="0"/>
              </a:rPr>
              <a:t>Windows Media Video. In: Wikipedia: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[online]. San Francisco (CA):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effectLst/>
                <a:latin typeface="Open Sans" panose="020B0606030504020204" pitchFamily="34" charset="0"/>
              </a:rPr>
              <a:t>, 2023 [cit. 2023-01-15]. Dostupné z: </a:t>
            </a:r>
            <a:r>
              <a:rPr lang="cs-CZ" sz="1400" b="0" i="0" dirty="0">
                <a:effectLst/>
                <a:latin typeface="Open Sans" panose="020B0606030504020204" pitchFamily="34" charset="0"/>
                <a:hlinkClick r:id="rId5"/>
              </a:rPr>
              <a:t>https://cs.wikipedia.org/wiki/Windows_Media_Video</a:t>
            </a:r>
            <a:endParaRPr lang="cs-CZ" sz="1400" b="0" i="0" dirty="0">
              <a:effectLst/>
              <a:latin typeface="Open Sans" panose="020B0606030504020204" pitchFamily="34" charset="0"/>
            </a:endParaRPr>
          </a:p>
          <a:p>
            <a:r>
              <a:rPr lang="cs-CZ" sz="1200" b="0" i="0" dirty="0" err="1">
                <a:effectLst/>
                <a:latin typeface="Open Sans" panose="020B0606030504020204" pitchFamily="34" charset="0"/>
              </a:rPr>
              <a:t>Matroska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. In: 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Wikipedia: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the</a:t>
            </a:r>
            <a:r>
              <a:rPr lang="cs-CZ" sz="1200" b="0" i="1" dirty="0">
                <a:effectLst/>
                <a:latin typeface="Open Sans" panose="020B0606030504020204" pitchFamily="34" charset="0"/>
              </a:rPr>
              <a:t> free </a:t>
            </a:r>
            <a:r>
              <a:rPr lang="cs-CZ" sz="1200" b="0" i="1" dirty="0" err="1">
                <a:effectLst/>
                <a:latin typeface="Open Sans" panose="020B0606030504020204" pitchFamily="34" charset="0"/>
              </a:rPr>
              <a:t>encyclopedia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Wikimedia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 </a:t>
            </a:r>
            <a:r>
              <a:rPr lang="cs-CZ" sz="1200" b="0" i="0" dirty="0" err="1">
                <a:effectLst/>
                <a:latin typeface="Open Sans" panose="020B0606030504020204" pitchFamily="34" charset="0"/>
              </a:rPr>
              <a:t>Foundation</a:t>
            </a:r>
            <a:r>
              <a:rPr lang="cs-CZ" sz="1200" b="0" i="0" dirty="0">
                <a:effectLst/>
                <a:latin typeface="Open Sans" panose="020B0606030504020204" pitchFamily="34" charset="0"/>
              </a:rPr>
              <a:t>, 2023 [cit. 2023-01-15]. Dostupné z: https://cs.wikipedia.org/wiki/Matroska</a:t>
            </a:r>
            <a:endParaRPr lang="cs-CZ" sz="1400" b="0" i="0" dirty="0">
              <a:effectLst/>
              <a:latin typeface="Open Sans" panose="020B0606030504020204" pitchFamily="34" charset="0"/>
            </a:endParaRPr>
          </a:p>
          <a:p>
            <a:r>
              <a:rPr lang="en-US" sz="1200" b="0" i="0" dirty="0">
                <a:effectLst/>
                <a:latin typeface="Open Sans" panose="020B0606030504020204" pitchFamily="34" charset="0"/>
              </a:rPr>
              <a:t>MPEG-1. In: </a:t>
            </a:r>
            <a:r>
              <a:rPr lang="en-US" sz="12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200" b="0" i="0" dirty="0">
                <a:effectLst/>
                <a:latin typeface="Open Sans" panose="020B0606030504020204" pitchFamily="34" charset="0"/>
              </a:rPr>
              <a:t> [online]. San Francisco (CA): Wikimedia Foundation, 2023 [cit. 2023-01-15]. </a:t>
            </a:r>
            <a:r>
              <a:rPr lang="en-US" sz="12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200" b="0" i="0" dirty="0">
                <a:effectLst/>
                <a:latin typeface="Open Sans" panose="020B0606030504020204" pitchFamily="34" charset="0"/>
              </a:rPr>
              <a:t> z: </a:t>
            </a:r>
            <a:r>
              <a:rPr lang="en-US" sz="1200" b="0" i="0" dirty="0">
                <a:effectLst/>
                <a:latin typeface="Open Sans" panose="020B0606030504020204" pitchFamily="34" charset="0"/>
                <a:hlinkClick r:id="rId6"/>
              </a:rPr>
              <a:t>https://cs.wikipedia.org/wiki/MPEG-1</a:t>
            </a:r>
            <a:endParaRPr lang="cs-CZ" sz="1200" b="0" i="0" dirty="0">
              <a:effectLst/>
              <a:latin typeface="Open Sans" panose="020B0606030504020204" pitchFamily="34" charset="0"/>
            </a:endParaRPr>
          </a:p>
          <a:p>
            <a:r>
              <a:rPr lang="en-US" sz="1200" b="0" i="0" dirty="0">
                <a:effectLst/>
                <a:latin typeface="Open Sans" panose="020B0606030504020204" pitchFamily="34" charset="0"/>
              </a:rPr>
              <a:t>VOB. In: </a:t>
            </a:r>
            <a:r>
              <a:rPr lang="en-US" sz="1200" b="0" i="1" dirty="0"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200" b="0" i="0" dirty="0">
                <a:effectLst/>
                <a:latin typeface="Open Sans" panose="020B0606030504020204" pitchFamily="34" charset="0"/>
              </a:rPr>
              <a:t> [online]. San Francisco (CA): Wikimedia Foundation, 2023 [cit. 2023-01-15]. </a:t>
            </a:r>
            <a:r>
              <a:rPr lang="en-US" sz="1200" b="0" i="0" dirty="0" err="1">
                <a:effectLst/>
                <a:latin typeface="Open Sans" panose="020B0606030504020204" pitchFamily="34" charset="0"/>
              </a:rPr>
              <a:t>Dostupné</a:t>
            </a:r>
            <a:r>
              <a:rPr lang="en-US" sz="1200" b="0" i="0" dirty="0">
                <a:effectLst/>
                <a:latin typeface="Open Sans" panose="020B0606030504020204" pitchFamily="34" charset="0"/>
              </a:rPr>
              <a:t> z: https://cs.wikipedia.org/wiki/VOB</a:t>
            </a:r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89810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40647B-471D-714E-A81A-CAE66413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Obsah</a:t>
            </a:r>
          </a:p>
        </p:txBody>
      </p:sp>
      <p:graphicFrame>
        <p:nvGraphicFramePr>
          <p:cNvPr id="8" name="Tabulka 8">
            <a:extLst>
              <a:ext uri="{FF2B5EF4-FFF2-40B4-BE49-F238E27FC236}">
                <a16:creationId xmlns:a16="http://schemas.microsoft.com/office/drawing/2014/main" id="{4DC87556-C45C-AEF8-5F85-2917471A9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175708"/>
              </p:ext>
            </p:extLst>
          </p:nvPr>
        </p:nvGraphicFramePr>
        <p:xfrm>
          <a:off x="1261806" y="1853248"/>
          <a:ext cx="9668388" cy="46585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834194">
                  <a:extLst>
                    <a:ext uri="{9D8B030D-6E8A-4147-A177-3AD203B41FA5}">
                      <a16:colId xmlns:a16="http://schemas.microsoft.com/office/drawing/2014/main" val="3473812462"/>
                    </a:ext>
                  </a:extLst>
                </a:gridCol>
                <a:gridCol w="4834194">
                  <a:extLst>
                    <a:ext uri="{9D8B030D-6E8A-4147-A177-3AD203B41FA5}">
                      <a16:colId xmlns:a16="http://schemas.microsoft.com/office/drawing/2014/main" val="3328028457"/>
                    </a:ext>
                  </a:extLst>
                </a:gridCol>
              </a:tblGrid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AVI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M4V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522458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MP4 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Windows Media Video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283030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GIF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Dirac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097422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WebM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Matroska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76859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Ogg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>
                          <a:solidFill>
                            <a:srgbClr val="FF0000"/>
                          </a:solidFill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MPEG-1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821367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Flash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Video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Advanced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Systems </a:t>
                      </a:r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Format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389237"/>
                  </a:ext>
                </a:extLst>
              </a:tr>
              <a:tr h="665511">
                <a:tc>
                  <a:txBody>
                    <a:bodyPr/>
                    <a:lstStyle/>
                    <a:p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Multiple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-image Network </a:t>
                      </a:r>
                      <a:r>
                        <a:rPr lang="cs-CZ" b="1" dirty="0" err="1">
                          <a:solidFill>
                            <a:srgbClr val="FF0000"/>
                          </a:solidFill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Graphics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u="sng" dirty="0">
                          <a:solidFill>
                            <a:srgbClr val="FF0000"/>
                          </a:solidFill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VOB</a:t>
                      </a:r>
                      <a:endParaRPr lang="cs-CZ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127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07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F3258-218E-7038-6775-D174BD12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AVI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073D344-1BAB-E8D8-D7F1-493D1FF7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cs-CZ" dirty="0"/>
              <a:t>Mezi jeden z nejpoužívanějších formátů je .</a:t>
            </a:r>
            <a:r>
              <a:rPr lang="cs-CZ" dirty="0" err="1"/>
              <a:t>avi</a:t>
            </a:r>
            <a:r>
              <a:rPr lang="cs-CZ" dirty="0"/>
              <a:t>. Je tomu tak, jelikož se takhle šíří pirátské filmy na internetu</a:t>
            </a:r>
          </a:p>
          <a:p>
            <a:r>
              <a:rPr lang="cs-CZ" dirty="0"/>
              <a:t>I když je AVI zastaralý typ formátů a šel by lehce nahradit, tak má stále nějaké výhody:</a:t>
            </a:r>
          </a:p>
          <a:p>
            <a:r>
              <a:rPr lang="cs-CZ" dirty="0"/>
              <a:t>1. Je vysoce kompatibilní s Windows, protože je vyvíjen Microsoftem.</a:t>
            </a:r>
          </a:p>
          <a:p>
            <a:r>
              <a:rPr lang="cs-CZ" dirty="0"/>
              <a:t>2. Ukládá nekomprimované digitální video v plné kvalitě</a:t>
            </a:r>
          </a:p>
          <a:p>
            <a:r>
              <a:rPr lang="cs-CZ" dirty="0"/>
              <a:t>3. Je dobrý na další úpravu </a:t>
            </a:r>
          </a:p>
          <a:p>
            <a:r>
              <a:rPr lang="cs-CZ" dirty="0"/>
              <a:t>Nejvyšší možná kvalita je Full HD </a:t>
            </a:r>
          </a:p>
        </p:txBody>
      </p:sp>
      <p:pic>
        <p:nvPicPr>
          <p:cNvPr id="6" name="Obrázek 5">
            <a:hlinkClick r:id="rId3" action="ppaction://hlinksldjump"/>
            <a:extLst>
              <a:ext uri="{FF2B5EF4-FFF2-40B4-BE49-F238E27FC236}">
                <a16:creationId xmlns:a16="http://schemas.microsoft.com/office/drawing/2014/main" id="{B71FAF80-E6B7-C222-3E13-DF4EAB982CC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9D8F47-387F-8067-C225-8711032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MP4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73558-6BCD-92B0-C67A-8028C950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též jeden z nejpoužívanějších formátů videí, jeho hlavní výhodou oproti AVI je menší velikost.</a:t>
            </a:r>
          </a:p>
          <a:p>
            <a:r>
              <a:rPr lang="cs-CZ" dirty="0"/>
              <a:t>Používá se hlavně u videí, které se později nahrávají dál, kvůli kompresi.</a:t>
            </a:r>
          </a:p>
          <a:p>
            <a:r>
              <a:rPr lang="cs-CZ" dirty="0"/>
              <a:t>Videa ve formátu MP4 jsou již komprimovány</a:t>
            </a:r>
          </a:p>
          <a:p>
            <a:r>
              <a:rPr lang="cs-CZ" dirty="0"/>
              <a:t>Lépe se šíří mezi různými zařízeními například z telefonu do počítače.</a:t>
            </a:r>
          </a:p>
          <a:p>
            <a:endParaRPr lang="cs-CZ" dirty="0"/>
          </a:p>
        </p:txBody>
      </p:sp>
      <p:pic>
        <p:nvPicPr>
          <p:cNvPr id="6" name="Obrázek 5">
            <a:hlinkClick r:id="rId2" action="ppaction://hlinksldjump"/>
            <a:extLst>
              <a:ext uri="{FF2B5EF4-FFF2-40B4-BE49-F238E27FC236}">
                <a16:creationId xmlns:a16="http://schemas.microsoft.com/office/drawing/2014/main" id="{F2B6831E-B930-F85C-D51D-425153CA40C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3A2EF2-2E8A-E78E-0A10-A8A5A666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GIF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1FC5EFA-FE79-5B92-C63B-AE3B2AF1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Vývojářem byl Stephen </a:t>
            </a:r>
            <a:r>
              <a:rPr lang="cs-CZ" dirty="0" err="1"/>
              <a:t>Wilhite</a:t>
            </a:r>
            <a:endParaRPr lang="cs-CZ" dirty="0"/>
          </a:p>
          <a:p>
            <a:r>
              <a:rPr lang="cs-CZ" dirty="0"/>
              <a:t>Rok vydání byl 1987</a:t>
            </a:r>
          </a:p>
          <a:p>
            <a:r>
              <a:rPr lang="cs-CZ" dirty="0"/>
              <a:t>Je grafický formát určený pro rastrovou grafiku</a:t>
            </a:r>
          </a:p>
          <a:p>
            <a:r>
              <a:rPr lang="cs-CZ" dirty="0"/>
              <a:t>Neukládá zvuk a má omezený počet barev </a:t>
            </a:r>
          </a:p>
          <a:p>
            <a:r>
              <a:rPr lang="cs-CZ" dirty="0"/>
              <a:t>Je využívaný pro animace a na obrázky, které mají málo barev a je potřeba zachovat vstupní kvalitu</a:t>
            </a:r>
          </a:p>
        </p:txBody>
      </p:sp>
      <p:pic>
        <p:nvPicPr>
          <p:cNvPr id="5" name="Obrázek 4" descr="Obsah obrázku tmavé&#10;&#10;Popis byl vytvořen automaticky">
            <a:extLst>
              <a:ext uri="{FF2B5EF4-FFF2-40B4-BE49-F238E27FC236}">
                <a16:creationId xmlns:a16="http://schemas.microsoft.com/office/drawing/2014/main" id="{A4E3A8D1-CFA8-1C7D-E037-AE64FA882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55" y="3545094"/>
            <a:ext cx="3079596" cy="3079596"/>
          </a:xfrm>
          <a:prstGeom prst="rect">
            <a:avLst/>
          </a:prstGeom>
        </p:spPr>
      </p:pic>
      <p:pic>
        <p:nvPicPr>
          <p:cNvPr id="4" name="Obrázek 3">
            <a:hlinkClick r:id="rId4" action="ppaction://hlinksldjump"/>
            <a:extLst>
              <a:ext uri="{FF2B5EF4-FFF2-40B4-BE49-F238E27FC236}">
                <a16:creationId xmlns:a16="http://schemas.microsoft.com/office/drawing/2014/main" id="{A33304BB-6CE3-B607-5F9B-AAE030415D78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5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69CCB6-935B-6368-5F24-CA301D25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03F377-A477-653C-54B3-89EED74D2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První verze byla vytvořena v roce 2010</a:t>
            </a:r>
          </a:p>
          <a:p>
            <a:r>
              <a:rPr lang="cs-CZ" dirty="0"/>
              <a:t>Zdrojové kódy jsou licencovány pod open-source licencí BSD</a:t>
            </a:r>
          </a:p>
          <a:p>
            <a:r>
              <a:rPr lang="cs-CZ" dirty="0"/>
              <a:t>NVIDIA ve spolupráci s Mozillou a YouTube umožnila přehrávání 3D WebM ve </a:t>
            </a:r>
            <a:r>
              <a:rPr lang="cs-CZ" dirty="0" err="1"/>
              <a:t>Firefoxu</a:t>
            </a:r>
            <a:r>
              <a:rPr lang="cs-CZ" dirty="0"/>
              <a:t> 4</a:t>
            </a:r>
          </a:p>
          <a:p>
            <a:r>
              <a:rPr lang="cs-CZ" dirty="0"/>
              <a:t>WebM je speciálně navržen pro streamování videa. </a:t>
            </a:r>
          </a:p>
        </p:txBody>
      </p:sp>
      <p:pic>
        <p:nvPicPr>
          <p:cNvPr id="4" name="Schlossbergbahn.webm.720p.vp9">
            <a:hlinkClick r:id="" action="ppaction://media"/>
            <a:extLst>
              <a:ext uri="{FF2B5EF4-FFF2-40B4-BE49-F238E27FC236}">
                <a16:creationId xmlns:a16="http://schemas.microsoft.com/office/drawing/2014/main" id="{1E918B19-242E-C205-F937-F0E47833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49" y="4130116"/>
            <a:ext cx="4387375" cy="2467898"/>
          </a:xfrm>
          <a:prstGeom prst="rect">
            <a:avLst/>
          </a:prstGeom>
        </p:spPr>
      </p:pic>
      <p:pic>
        <p:nvPicPr>
          <p:cNvPr id="5" name="Obrázek 4">
            <a:hlinkClick r:id="rId6" action="ppaction://hlinksldjump"/>
            <a:extLst>
              <a:ext uri="{FF2B5EF4-FFF2-40B4-BE49-F238E27FC236}">
                <a16:creationId xmlns:a16="http://schemas.microsoft.com/office/drawing/2014/main" id="{00DF67F7-AAC8-7133-E8C5-8D643AED72D4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9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9135F-6E88-3B90-AF63-0152C134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Ogg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C9C806-77C6-E77C-2F3E-BC85D944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projekt, který si klade za cíl vytvořit svobodný software pro digitální média</a:t>
            </a:r>
          </a:p>
          <a:p>
            <a:r>
              <a:rPr lang="cs-CZ" dirty="0"/>
              <a:t>Je propagován nadací Xiph.org  </a:t>
            </a:r>
          </a:p>
          <a:p>
            <a:r>
              <a:rPr lang="cs-CZ" dirty="0"/>
              <a:t>Cílem je vyvinout komponenty na kódování a dekódování multimediálního obsahu.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4FF9CD7B-7395-91EB-2A7B-8F2ED105A7E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DA64A0-E69B-EF7C-41CA-FD3FC71B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Flash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8CC6C5-6266-13DA-6D19-DDDDE092E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.FLV je formát videa, který slouží k doručení digitálního videa prostřednictvím Adobe Flash Player</a:t>
            </a:r>
          </a:p>
          <a:p>
            <a:r>
              <a:rPr lang="cs-CZ" dirty="0"/>
              <a:t>Poprvé se objevil v roce 2002</a:t>
            </a:r>
          </a:p>
          <a:p>
            <a:r>
              <a:rPr lang="cs-CZ" dirty="0"/>
              <a:t>Ve skutečnosti ale existují dva typy formátu - .FLV a F4V</a:t>
            </a:r>
          </a:p>
          <a:p>
            <a:r>
              <a:rPr lang="cs-CZ" dirty="0"/>
              <a:t>.F4V měla být náhrada za .FLV, jelikož .FLV měl problém s H.264 codecem (video kompresí)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F320331C-90F9-FA6B-6516-4D723F3576C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29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E45149-CC90-F970-6DCF-AAF0DE590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Multiple</a:t>
            </a:r>
            <a:r>
              <a:rPr lang="cs-CZ" dirty="0"/>
              <a:t>-image Network </a:t>
            </a:r>
            <a:r>
              <a:rPr lang="cs-CZ" dirty="0" err="1"/>
              <a:t>Graphics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B7888C3-933B-59E9-EBCF-E1C9DA737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MNG je grafický formát pro PNG, Který by ale navíc obsahoval podporu pro animace</a:t>
            </a:r>
          </a:p>
          <a:p>
            <a:r>
              <a:rPr lang="cs-CZ" dirty="0"/>
              <a:t>Poprvé vydán v roce 2001</a:t>
            </a:r>
          </a:p>
          <a:p>
            <a:r>
              <a:rPr lang="cs-CZ" dirty="0"/>
              <a:t>MNG není příliš podporovaný, jediný prohlížeč, který ho podporuje je </a:t>
            </a:r>
            <a:r>
              <a:rPr lang="cs-CZ" dirty="0" err="1"/>
              <a:t>Konqueror</a:t>
            </a:r>
            <a:r>
              <a:rPr lang="cs-CZ" dirty="0"/>
              <a:t>. Mezi telefony je to pak již neaktuální Sony Ericsson. </a:t>
            </a:r>
          </a:p>
          <a:p>
            <a:r>
              <a:rPr lang="cs-CZ" dirty="0"/>
              <a:t>Pro zbytek prohlížečů je potřeba stáhnout rozšíření na podporu</a:t>
            </a:r>
          </a:p>
        </p:txBody>
      </p:sp>
      <p:pic>
        <p:nvPicPr>
          <p:cNvPr id="4" name="Obrázek 3">
            <a:hlinkClick r:id="rId3" action="ppaction://hlinksldjump"/>
            <a:extLst>
              <a:ext uri="{FF2B5EF4-FFF2-40B4-BE49-F238E27FC236}">
                <a16:creationId xmlns:a16="http://schemas.microsoft.com/office/drawing/2014/main" id="{1549CA4B-F267-8B4A-5C56-4DA4E0B2778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11088" y="6248399"/>
            <a:ext cx="435023" cy="43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297</TotalTime>
  <Words>1508</Words>
  <Application>Microsoft Office PowerPoint</Application>
  <PresentationFormat>Širokoúhlá obrazovka</PresentationFormat>
  <Paragraphs>142</Paragraphs>
  <Slides>19</Slides>
  <Notes>11</Notes>
  <HiddenSlides>0</HiddenSlides>
  <MMClips>1</MMClips>
  <ScaleCrop>false</ScaleCrop>
  <HeadingPairs>
    <vt:vector size="6" baseType="variant">
      <vt:variant>
        <vt:lpstr>Použitá písma</vt:lpstr>
      </vt:variant>
      <vt:variant>
        <vt:i4>8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8" baseType="lpstr">
      <vt:lpstr>arial</vt:lpstr>
      <vt:lpstr>arial</vt:lpstr>
      <vt:lpstr>Calibri</vt:lpstr>
      <vt:lpstr>Century Gothic</vt:lpstr>
      <vt:lpstr>Open Sans</vt:lpstr>
      <vt:lpstr>Roboto</vt:lpstr>
      <vt:lpstr>Segoe UI</vt:lpstr>
      <vt:lpstr>Wingdings 3</vt:lpstr>
      <vt:lpstr>Ion</vt:lpstr>
      <vt:lpstr>Formáty videí</vt:lpstr>
      <vt:lpstr>Obsah</vt:lpstr>
      <vt:lpstr>AVI</vt:lpstr>
      <vt:lpstr>MP4 </vt:lpstr>
      <vt:lpstr>GIF</vt:lpstr>
      <vt:lpstr>WebM</vt:lpstr>
      <vt:lpstr>Ogg</vt:lpstr>
      <vt:lpstr>Flash Video</vt:lpstr>
      <vt:lpstr>Multiple-image Network Graphics</vt:lpstr>
      <vt:lpstr>M4V</vt:lpstr>
      <vt:lpstr>Windows Media Video</vt:lpstr>
      <vt:lpstr>Dirac</vt:lpstr>
      <vt:lpstr>Matroska</vt:lpstr>
      <vt:lpstr>MPEG-1</vt:lpstr>
      <vt:lpstr>Advanced Systems Format </vt:lpstr>
      <vt:lpstr>VOB</vt:lpstr>
      <vt:lpstr>Děkuji za pozornost</vt:lpstr>
      <vt:lpstr>Citace</vt:lpstr>
      <vt:lpstr>Citace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Formáty videí</dc:title>
  <dc:creator>Knápek Dominik</dc:creator>
  <cp:lastModifiedBy>Knápek Dominik</cp:lastModifiedBy>
  <cp:revision>8</cp:revision>
  <dcterms:created xsi:type="dcterms:W3CDTF">2022-12-28T15:33:52Z</dcterms:created>
  <dcterms:modified xsi:type="dcterms:W3CDTF">2023-01-15T16:29:33Z</dcterms:modified>
</cp:coreProperties>
</file>

<file path=docProps/thumbnail.jpeg>
</file>